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2"/>
  </p:notesMasterIdLst>
  <p:sldIdLst>
    <p:sldId id="273" r:id="rId2"/>
    <p:sldId id="268" r:id="rId3"/>
    <p:sldId id="262" r:id="rId4"/>
    <p:sldId id="274" r:id="rId5"/>
    <p:sldId id="266" r:id="rId6"/>
    <p:sldId id="260" r:id="rId7"/>
    <p:sldId id="281" r:id="rId8"/>
    <p:sldId id="276" r:id="rId9"/>
    <p:sldId id="261" r:id="rId10"/>
    <p:sldId id="27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9DD1"/>
    <a:srgbClr val="07162A"/>
    <a:srgbClr val="CB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4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7C236A-791E-4C61-92FE-03940D7E3B1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2D226F-EC82-4FFC-895B-5DCAE41B10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829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8474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7837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1592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802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086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8419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4134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9215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5846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6451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20553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9BCAB11-41FB-4A0D-AFAB-459C2089559F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81FF444-469B-4882-B717-899A5D553367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2518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kaggle.com/c/walmart-recruiting-store-sales-forecasting/data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CB1E7-2C93-16BC-FFC1-B20F891BD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6717541" cy="1450757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030303"/>
                </a:solidFill>
                <a:ea typeface="DM Sans Semi Bold" pitchFamily="34" charset="-122"/>
                <a:cs typeface="DM Sans Semi Bold" pitchFamily="34" charset="-120"/>
              </a:rPr>
              <a:t>Walmart Retail Demand Forecasting</a:t>
            </a:r>
            <a:endParaRPr lang="en-IN" sz="3200" b="1" dirty="0"/>
          </a:p>
        </p:txBody>
      </p:sp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5FF0CBBC-8B3F-E1DC-5EF4-13BAFEEDF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2008" y="0"/>
            <a:ext cx="5269992" cy="63550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F61776-3EEB-3440-8E84-AB2299D41ED6}"/>
              </a:ext>
            </a:extLst>
          </p:cNvPr>
          <p:cNvSpPr txBox="1"/>
          <p:nvPr/>
        </p:nvSpPr>
        <p:spPr>
          <a:xfrm>
            <a:off x="1097280" y="2145715"/>
            <a:ext cx="64648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cap="none" dirty="0"/>
              <a:t>Predicting weekly sales at the store-department level using machine learning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B3B019-2C61-1CEA-0FC3-5B7F489ED4B2}"/>
              </a:ext>
            </a:extLst>
          </p:cNvPr>
          <p:cNvSpPr txBox="1"/>
          <p:nvPr/>
        </p:nvSpPr>
        <p:spPr>
          <a:xfrm>
            <a:off x="1097280" y="5583859"/>
            <a:ext cx="609447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Puja Patidar</a:t>
            </a:r>
          </a:p>
          <a:p>
            <a:r>
              <a:rPr lang="en-US" dirty="0"/>
              <a:t>Feb 2026</a:t>
            </a:r>
          </a:p>
        </p:txBody>
      </p:sp>
    </p:spTree>
    <p:extLst>
      <p:ext uri="{BB962C8B-B14F-4D97-AF65-F5344CB8AC3E}">
        <p14:creationId xmlns:p14="http://schemas.microsoft.com/office/powerpoint/2010/main" val="2869071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1A4C9-88B3-4E8B-71B2-C687D2B66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323" y="270379"/>
            <a:ext cx="10058400" cy="145075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Model Performance &amp; Conclusion</a:t>
            </a:r>
            <a:endParaRPr lang="en-IN" sz="36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B33775BA-920B-6DA5-A7AF-9ECDA874017C}"/>
              </a:ext>
            </a:extLst>
          </p:cNvPr>
          <p:cNvSpPr/>
          <p:nvPr/>
        </p:nvSpPr>
        <p:spPr>
          <a:xfrm>
            <a:off x="691253" y="635770"/>
            <a:ext cx="8350091" cy="649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endParaRPr lang="en-US" sz="4050" dirty="0"/>
          </a:p>
        </p:txBody>
      </p:sp>
      <p:sp>
        <p:nvSpPr>
          <p:cNvPr id="30" name="Text 27">
            <a:extLst>
              <a:ext uri="{FF2B5EF4-FFF2-40B4-BE49-F238E27FC236}">
                <a16:creationId xmlns:a16="http://schemas.microsoft.com/office/drawing/2014/main" id="{A86C85CF-9AF1-96E4-E5F2-BD7BCAEB9AC5}"/>
              </a:ext>
            </a:extLst>
          </p:cNvPr>
          <p:cNvSpPr/>
          <p:nvPr/>
        </p:nvSpPr>
        <p:spPr>
          <a:xfrm>
            <a:off x="7644384" y="1869351"/>
            <a:ext cx="4050792" cy="324802"/>
          </a:xfrm>
          <a:prstGeom prst="rect">
            <a:avLst/>
          </a:prstGeom>
          <a:solidFill>
            <a:schemeClr val="bg2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030303"/>
                </a:solidFill>
                <a:ea typeface="DM Sans Semi Bold" pitchFamily="34" charset="-122"/>
                <a:cs typeface="DM Sans Semi Bold" pitchFamily="34" charset="-120"/>
              </a:rPr>
              <a:t>Key Findings</a:t>
            </a:r>
            <a:endParaRPr lang="en-US" sz="2000" b="1" dirty="0"/>
          </a:p>
        </p:txBody>
      </p:sp>
      <p:sp>
        <p:nvSpPr>
          <p:cNvPr id="31" name="Text 28">
            <a:extLst>
              <a:ext uri="{FF2B5EF4-FFF2-40B4-BE49-F238E27FC236}">
                <a16:creationId xmlns:a16="http://schemas.microsoft.com/office/drawing/2014/main" id="{F248D19B-DDBB-71E5-9061-6A9762C9F489}"/>
              </a:ext>
            </a:extLst>
          </p:cNvPr>
          <p:cNvSpPr/>
          <p:nvPr/>
        </p:nvSpPr>
        <p:spPr>
          <a:xfrm>
            <a:off x="7539847" y="2277522"/>
            <a:ext cx="4484513" cy="2160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00" dirty="0"/>
          </a:p>
        </p:txBody>
      </p:sp>
      <p:sp>
        <p:nvSpPr>
          <p:cNvPr id="32" name="Text 29">
            <a:extLst>
              <a:ext uri="{FF2B5EF4-FFF2-40B4-BE49-F238E27FC236}">
                <a16:creationId xmlns:a16="http://schemas.microsoft.com/office/drawing/2014/main" id="{652A52E6-DB80-7E96-E699-2A37FC2B03A7}"/>
              </a:ext>
            </a:extLst>
          </p:cNvPr>
          <p:cNvSpPr/>
          <p:nvPr/>
        </p:nvSpPr>
        <p:spPr>
          <a:xfrm>
            <a:off x="7539847" y="3743539"/>
            <a:ext cx="2599372" cy="324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endParaRPr lang="en-US" sz="2000" dirty="0"/>
          </a:p>
        </p:txBody>
      </p:sp>
      <p:sp>
        <p:nvSpPr>
          <p:cNvPr id="33" name="Text 30">
            <a:extLst>
              <a:ext uri="{FF2B5EF4-FFF2-40B4-BE49-F238E27FC236}">
                <a16:creationId xmlns:a16="http://schemas.microsoft.com/office/drawing/2014/main" id="{19B494C1-929C-7A66-9D08-CFF0AA7B53A1}"/>
              </a:ext>
            </a:extLst>
          </p:cNvPr>
          <p:cNvSpPr/>
          <p:nvPr/>
        </p:nvSpPr>
        <p:spPr>
          <a:xfrm>
            <a:off x="7539847" y="4258961"/>
            <a:ext cx="6333768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600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3B8AE12F-B047-6984-4B3A-468A02A12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323" y="2398806"/>
            <a:ext cx="6285416" cy="319715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0585A27-704F-D1EC-A1A1-5B31D2CF27BF}"/>
              </a:ext>
            </a:extLst>
          </p:cNvPr>
          <p:cNvSpPr txBox="1"/>
          <p:nvPr/>
        </p:nvSpPr>
        <p:spPr>
          <a:xfrm>
            <a:off x="7456169" y="2398806"/>
            <a:ext cx="4484513" cy="29578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Tuned XGBoost achieved the lowest RMSE (6,993.19) and highest R² (0.8844), outperforming all other models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Feature importance highlighted store–department attributes, store size and type, month, and calendar effects as key sales drivers</a:t>
            </a:r>
          </a:p>
        </p:txBody>
      </p:sp>
      <p:sp>
        <p:nvSpPr>
          <p:cNvPr id="44" name="Text 27">
            <a:extLst>
              <a:ext uri="{FF2B5EF4-FFF2-40B4-BE49-F238E27FC236}">
                <a16:creationId xmlns:a16="http://schemas.microsoft.com/office/drawing/2014/main" id="{E1BED196-2C79-2AF6-9C79-0EEB1CBAF64C}"/>
              </a:ext>
            </a:extLst>
          </p:cNvPr>
          <p:cNvSpPr/>
          <p:nvPr/>
        </p:nvSpPr>
        <p:spPr>
          <a:xfrm>
            <a:off x="964323" y="1897570"/>
            <a:ext cx="6285415" cy="324802"/>
          </a:xfrm>
          <a:prstGeom prst="rect">
            <a:avLst/>
          </a:prstGeom>
          <a:solidFill>
            <a:schemeClr val="bg2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030303"/>
                </a:solidFill>
              </a:rPr>
              <a:t>Performance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682757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71F89F-848A-CCA5-1AD9-95CE88DF1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08950-FF25-FE81-8F9B-B9516467F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30303"/>
                </a:solidFill>
                <a:ea typeface="DM Sans Semi Bold" pitchFamily="34" charset="-122"/>
                <a:cs typeface="DM Sans Semi Bold" pitchFamily="34" charset="-120"/>
              </a:rPr>
              <a:t>The Forecasting Challenge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44199E-43CD-AC98-EC4E-4DE9D589E72B}"/>
              </a:ext>
            </a:extLst>
          </p:cNvPr>
          <p:cNvSpPr/>
          <p:nvPr/>
        </p:nvSpPr>
        <p:spPr>
          <a:xfrm>
            <a:off x="1097280" y="2044897"/>
            <a:ext cx="4684777" cy="572654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dirty="0">
                <a:solidFill>
                  <a:schemeClr val="tx1"/>
                </a:solidFill>
              </a:rPr>
              <a:t>Problem Statement</a:t>
            </a:r>
            <a:endParaRPr lang="en-IN" sz="2400" b="1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8FC028-B761-29B3-2AC4-0A51A170552D}"/>
              </a:ext>
            </a:extLst>
          </p:cNvPr>
          <p:cNvSpPr/>
          <p:nvPr/>
        </p:nvSpPr>
        <p:spPr>
          <a:xfrm>
            <a:off x="1097280" y="2714534"/>
            <a:ext cx="4684776" cy="2908496"/>
          </a:xfrm>
          <a:prstGeom prst="rect">
            <a:avLst/>
          </a:prstGeom>
          <a:noFill/>
          <a:ln>
            <a:solidFill>
              <a:srgbClr val="629DD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B0B818-E04B-B55A-F7CF-85D9050D5613}"/>
              </a:ext>
            </a:extLst>
          </p:cNvPr>
          <p:cNvSpPr/>
          <p:nvPr/>
        </p:nvSpPr>
        <p:spPr>
          <a:xfrm>
            <a:off x="6409946" y="2044897"/>
            <a:ext cx="4745734" cy="572654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750"/>
              </a:lnSpc>
            </a:pPr>
            <a:r>
              <a:rPr lang="en-US" sz="2400" dirty="0">
                <a:solidFill>
                  <a:schemeClr val="tx1"/>
                </a:solidFill>
              </a:rPr>
              <a:t>Project</a:t>
            </a:r>
            <a:r>
              <a:rPr lang="en-US" sz="2400" dirty="0">
                <a:solidFill>
                  <a:srgbClr val="030303"/>
                </a:solidFill>
                <a:ea typeface="DM Sans Semi Bold" pitchFamily="34" charset="-122"/>
                <a:cs typeface="DM Sans Semi Bold" pitchFamily="34" charset="-120"/>
              </a:rPr>
              <a:t> Objective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7C39A5E-82E6-D433-88DA-9BA8266348F5}"/>
              </a:ext>
            </a:extLst>
          </p:cNvPr>
          <p:cNvSpPr/>
          <p:nvPr/>
        </p:nvSpPr>
        <p:spPr>
          <a:xfrm>
            <a:off x="6409945" y="2720110"/>
            <a:ext cx="4745735" cy="2908496"/>
          </a:xfrm>
          <a:prstGeom prst="rect">
            <a:avLst/>
          </a:prstGeom>
          <a:noFill/>
          <a:ln>
            <a:solidFill>
              <a:srgbClr val="629DD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25599C-098D-3AB1-1931-61ED112E35E5}"/>
              </a:ext>
            </a:extLst>
          </p:cNvPr>
          <p:cNvSpPr txBox="1"/>
          <p:nvPr/>
        </p:nvSpPr>
        <p:spPr>
          <a:xfrm>
            <a:off x="1106424" y="2750783"/>
            <a:ext cx="468477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/>
              <a:t>Accurate demand forecasting is critical for retail operations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/>
              <a:t>Poor forecasts cause overstocking, stockouts, and revenue loss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/>
              <a:t>Store–department sales show high variability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/>
              <a:t>Promotions, seasonality, and economic factors drive demand fluctuations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1BB9FD-135B-8B3B-198C-20DC850116AC}"/>
              </a:ext>
            </a:extLst>
          </p:cNvPr>
          <p:cNvSpPr txBox="1"/>
          <p:nvPr/>
        </p:nvSpPr>
        <p:spPr>
          <a:xfrm>
            <a:off x="6419089" y="2750783"/>
            <a:ext cx="474573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Build an ML model to forecast weekly store–department sales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Capture effects of promotions, seasonality, and economic factors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Identify key drivers of sales variability</a:t>
            </a:r>
          </a:p>
        </p:txBody>
      </p:sp>
    </p:spTree>
    <p:extLst>
      <p:ext uri="{BB962C8B-B14F-4D97-AF65-F5344CB8AC3E}">
        <p14:creationId xmlns:p14="http://schemas.microsoft.com/office/powerpoint/2010/main" val="698288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F2847-2806-D755-526E-22FEC5E55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73BBB-745A-A7D3-162C-EFDB0F918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30303"/>
                </a:solidFill>
                <a:ea typeface="DM Sans Semi Bold" pitchFamily="34" charset="-122"/>
                <a:cs typeface="DM Sans Semi Bold" pitchFamily="34" charset="-120"/>
              </a:rPr>
              <a:t>Intended Users &amp; Benefits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17A126CC-0019-4E16-D9B3-2313464E7238}"/>
              </a:ext>
            </a:extLst>
          </p:cNvPr>
          <p:cNvSpPr/>
          <p:nvPr/>
        </p:nvSpPr>
        <p:spPr>
          <a:xfrm>
            <a:off x="1417046" y="573069"/>
            <a:ext cx="71150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pic>
        <p:nvPicPr>
          <p:cNvPr id="8" name="Image 0" descr="preencoded.png">
            <a:extLst>
              <a:ext uri="{FF2B5EF4-FFF2-40B4-BE49-F238E27FC236}">
                <a16:creationId xmlns:a16="http://schemas.microsoft.com/office/drawing/2014/main" id="{0B88AA19-5F81-DB7D-2F2E-9B406A4AD1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8110" y="1899595"/>
            <a:ext cx="528897" cy="566976"/>
          </a:xfrm>
          <a:prstGeom prst="rect">
            <a:avLst/>
          </a:prstGeom>
        </p:spPr>
      </p:pic>
      <p:sp>
        <p:nvSpPr>
          <p:cNvPr id="13" name="Text 1">
            <a:extLst>
              <a:ext uri="{FF2B5EF4-FFF2-40B4-BE49-F238E27FC236}">
                <a16:creationId xmlns:a16="http://schemas.microsoft.com/office/drawing/2014/main" id="{4BCB84FD-2CBC-68E2-5ED6-9E8A1C264DB0}"/>
              </a:ext>
            </a:extLst>
          </p:cNvPr>
          <p:cNvSpPr/>
          <p:nvPr/>
        </p:nvSpPr>
        <p:spPr>
          <a:xfrm>
            <a:off x="1918574" y="1871565"/>
            <a:ext cx="2644816" cy="354330"/>
          </a:xfrm>
          <a:prstGeom prst="rect">
            <a:avLst/>
          </a:prstGeom>
          <a:solidFill>
            <a:schemeClr val="bg2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ea typeface="DM Sans Semi Bold" pitchFamily="34" charset="-122"/>
                <a:cs typeface="DM Sans Semi Bold" pitchFamily="34" charset="-120"/>
              </a:rPr>
              <a:t> Inventory </a:t>
            </a:r>
            <a:r>
              <a:rPr lang="en-US" sz="2400" dirty="0">
                <a:solidFill>
                  <a:srgbClr val="464646"/>
                </a:solidFill>
                <a:ea typeface="DM Sans Semi Bold" pitchFamily="34" charset="-122"/>
                <a:cs typeface="DM Sans Semi Bold" pitchFamily="34" charset="-120"/>
              </a:rPr>
              <a:t>Planning</a:t>
            </a:r>
            <a:endParaRPr lang="en-US" sz="240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7AEFE18C-9C99-C229-3C69-A2ECC049197A}"/>
              </a:ext>
            </a:extLst>
          </p:cNvPr>
          <p:cNvSpPr/>
          <p:nvPr/>
        </p:nvSpPr>
        <p:spPr>
          <a:xfrm>
            <a:off x="1927885" y="2388129"/>
            <a:ext cx="47015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ea typeface="Inter Medium" pitchFamily="34" charset="-122"/>
                <a:cs typeface="Inter Medium" pitchFamily="34" charset="-120"/>
              </a:rPr>
              <a:t>Optimize stock levels, prevent overstocking/stockouts.</a:t>
            </a:r>
            <a:endParaRPr lang="en-US" sz="1750" dirty="0"/>
          </a:p>
        </p:txBody>
      </p:sp>
      <p:pic>
        <p:nvPicPr>
          <p:cNvPr id="16" name="Image 1" descr="preencoded.png">
            <a:extLst>
              <a:ext uri="{FF2B5EF4-FFF2-40B4-BE49-F238E27FC236}">
                <a16:creationId xmlns:a16="http://schemas.microsoft.com/office/drawing/2014/main" id="{6C3E4801-A8FF-63A7-B0E5-D2F18D8D96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33924" y="1899595"/>
            <a:ext cx="541065" cy="566976"/>
          </a:xfrm>
          <a:prstGeom prst="rect">
            <a:avLst/>
          </a:prstGeom>
        </p:spPr>
      </p:pic>
      <p:sp>
        <p:nvSpPr>
          <p:cNvPr id="17" name="Text 3">
            <a:extLst>
              <a:ext uri="{FF2B5EF4-FFF2-40B4-BE49-F238E27FC236}">
                <a16:creationId xmlns:a16="http://schemas.microsoft.com/office/drawing/2014/main" id="{9D83231A-2EF8-F103-7950-FC358A3321CB}"/>
              </a:ext>
            </a:extLst>
          </p:cNvPr>
          <p:cNvSpPr/>
          <p:nvPr/>
        </p:nvSpPr>
        <p:spPr>
          <a:xfrm>
            <a:off x="7578377" y="1871565"/>
            <a:ext cx="2705662" cy="354330"/>
          </a:xfrm>
          <a:prstGeom prst="rect">
            <a:avLst/>
          </a:prstGeom>
          <a:solidFill>
            <a:schemeClr val="bg2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ea typeface="DM Sans Semi Bold" pitchFamily="34" charset="-122"/>
                <a:cs typeface="DM Sans Semi Bold" pitchFamily="34" charset="-120"/>
              </a:rPr>
              <a:t> Store</a:t>
            </a:r>
            <a:r>
              <a:rPr lang="en-US" sz="2200" dirty="0">
                <a:solidFill>
                  <a:srgbClr val="464646"/>
                </a:solidFill>
                <a:ea typeface="DM Sans Semi Bold" pitchFamily="34" charset="-122"/>
                <a:cs typeface="DM Sans Semi Bold" pitchFamily="34" charset="-120"/>
              </a:rPr>
              <a:t> Operations</a:t>
            </a:r>
            <a:endParaRPr lang="en-US" sz="2200" dirty="0"/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F18E6C39-3FFA-29A8-D28F-50673D178E05}"/>
              </a:ext>
            </a:extLst>
          </p:cNvPr>
          <p:cNvSpPr/>
          <p:nvPr/>
        </p:nvSpPr>
        <p:spPr>
          <a:xfrm>
            <a:off x="7603162" y="2388129"/>
            <a:ext cx="400971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ea typeface="Inter Medium" pitchFamily="34" charset="-122"/>
                <a:cs typeface="Inter Medium" pitchFamily="34" charset="-120"/>
              </a:rPr>
              <a:t>Efficiently plan staffing and manage store-level operations.</a:t>
            </a:r>
            <a:endParaRPr lang="en-US" sz="1750" dirty="0"/>
          </a:p>
        </p:txBody>
      </p:sp>
      <p:pic>
        <p:nvPicPr>
          <p:cNvPr id="19" name="Image 2" descr="preencoded.png">
            <a:extLst>
              <a:ext uri="{FF2B5EF4-FFF2-40B4-BE49-F238E27FC236}">
                <a16:creationId xmlns:a16="http://schemas.microsoft.com/office/drawing/2014/main" id="{2DA2F7EC-DA21-C8E9-A4B3-612594DACD3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68110" y="3628882"/>
            <a:ext cx="528897" cy="566976"/>
          </a:xfrm>
          <a:prstGeom prst="rect">
            <a:avLst/>
          </a:prstGeom>
        </p:spPr>
      </p:pic>
      <p:sp>
        <p:nvSpPr>
          <p:cNvPr id="20" name="Text 5">
            <a:extLst>
              <a:ext uri="{FF2B5EF4-FFF2-40B4-BE49-F238E27FC236}">
                <a16:creationId xmlns:a16="http://schemas.microsoft.com/office/drawing/2014/main" id="{1DFF7EC4-6F12-F46F-5455-6603C7EE6F6E}"/>
              </a:ext>
            </a:extLst>
          </p:cNvPr>
          <p:cNvSpPr/>
          <p:nvPr/>
        </p:nvSpPr>
        <p:spPr>
          <a:xfrm>
            <a:off x="1918574" y="3628882"/>
            <a:ext cx="3139616" cy="354330"/>
          </a:xfrm>
          <a:prstGeom prst="rect">
            <a:avLst/>
          </a:prstGeom>
          <a:solidFill>
            <a:schemeClr val="bg2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64646"/>
                </a:solidFill>
                <a:ea typeface="DM Sans Semi Bold" pitchFamily="34" charset="-122"/>
                <a:cs typeface="DM Sans Semi Bold" pitchFamily="34" charset="-120"/>
              </a:rPr>
              <a:t> Supply </a:t>
            </a:r>
            <a:r>
              <a:rPr lang="en-US" sz="2400" dirty="0">
                <a:solidFill>
                  <a:srgbClr val="464646"/>
                </a:solidFill>
                <a:ea typeface="DM Sans Semi Bold" pitchFamily="34" charset="-122"/>
                <a:cs typeface="DM Sans Semi Bold" pitchFamily="34" charset="-120"/>
              </a:rPr>
              <a:t>Chain</a:t>
            </a:r>
            <a:r>
              <a:rPr lang="en-US" sz="2200" dirty="0">
                <a:solidFill>
                  <a:srgbClr val="464646"/>
                </a:solidFill>
                <a:ea typeface="DM Sans Semi Bold" pitchFamily="34" charset="-122"/>
                <a:cs typeface="DM Sans Semi Bold" pitchFamily="34" charset="-120"/>
              </a:rPr>
              <a:t> &amp; Logistics</a:t>
            </a:r>
            <a:endParaRPr lang="en-US" sz="2200" dirty="0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EDA1EE9-9BE7-4A40-4AE6-E59A67165C7A}"/>
              </a:ext>
            </a:extLst>
          </p:cNvPr>
          <p:cNvSpPr/>
          <p:nvPr/>
        </p:nvSpPr>
        <p:spPr>
          <a:xfrm>
            <a:off x="1918574" y="4178737"/>
            <a:ext cx="47015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ea typeface="Inter Medium" pitchFamily="34" charset="-122"/>
                <a:cs typeface="Inter Medium" pitchFamily="34" charset="-120"/>
              </a:rPr>
              <a:t>Plan shipments, warehouse capacity, and distribution schedules.</a:t>
            </a:r>
            <a:endParaRPr lang="en-US" sz="1750" dirty="0"/>
          </a:p>
        </p:txBody>
      </p:sp>
      <p:pic>
        <p:nvPicPr>
          <p:cNvPr id="22" name="Image 3" descr="preencoded.png">
            <a:extLst>
              <a:ext uri="{FF2B5EF4-FFF2-40B4-BE49-F238E27FC236}">
                <a16:creationId xmlns:a16="http://schemas.microsoft.com/office/drawing/2014/main" id="{90632CBF-27EE-F87C-20B5-BBEC40E191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56760" y="3628882"/>
            <a:ext cx="541065" cy="566976"/>
          </a:xfrm>
          <a:prstGeom prst="rect">
            <a:avLst/>
          </a:prstGeom>
        </p:spPr>
      </p:pic>
      <p:sp>
        <p:nvSpPr>
          <p:cNvPr id="23" name="Text 7">
            <a:extLst>
              <a:ext uri="{FF2B5EF4-FFF2-40B4-BE49-F238E27FC236}">
                <a16:creationId xmlns:a16="http://schemas.microsoft.com/office/drawing/2014/main" id="{FCD77587-FEFE-A53F-5C16-EFD672F493C9}"/>
              </a:ext>
            </a:extLst>
          </p:cNvPr>
          <p:cNvSpPr/>
          <p:nvPr/>
        </p:nvSpPr>
        <p:spPr>
          <a:xfrm>
            <a:off x="7648981" y="3628882"/>
            <a:ext cx="3465788" cy="354330"/>
          </a:xfrm>
          <a:prstGeom prst="rect">
            <a:avLst/>
          </a:prstGeom>
          <a:solidFill>
            <a:schemeClr val="bg2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400" dirty="0">
                <a:solidFill>
                  <a:srgbClr val="464646"/>
                </a:solidFill>
                <a:ea typeface="DM Sans Semi Bold" pitchFamily="34" charset="-122"/>
                <a:cs typeface="DM Sans Semi Bold" pitchFamily="34" charset="-120"/>
              </a:rPr>
              <a:t> Merchandising</a:t>
            </a:r>
            <a:r>
              <a:rPr lang="en-US" sz="2200" dirty="0">
                <a:solidFill>
                  <a:srgbClr val="464646"/>
                </a:solidFill>
                <a:ea typeface="DM Sans Semi Bold" pitchFamily="34" charset="-122"/>
                <a:cs typeface="DM Sans Semi Bold" pitchFamily="34" charset="-120"/>
              </a:rPr>
              <a:t> &amp; Category</a:t>
            </a:r>
            <a:endParaRPr lang="en-US" sz="2200" dirty="0"/>
          </a:p>
        </p:txBody>
      </p:sp>
      <p:sp>
        <p:nvSpPr>
          <p:cNvPr id="24" name="Text 8">
            <a:extLst>
              <a:ext uri="{FF2B5EF4-FFF2-40B4-BE49-F238E27FC236}">
                <a16:creationId xmlns:a16="http://schemas.microsoft.com/office/drawing/2014/main" id="{CA094FA0-F098-0AF5-867D-013BD339F1D1}"/>
              </a:ext>
            </a:extLst>
          </p:cNvPr>
          <p:cNvSpPr/>
          <p:nvPr/>
        </p:nvSpPr>
        <p:spPr>
          <a:xfrm>
            <a:off x="7648981" y="4178737"/>
            <a:ext cx="39659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ea typeface="Inter Medium" pitchFamily="34" charset="-122"/>
                <a:cs typeface="Inter Medium" pitchFamily="34" charset="-120"/>
              </a:rPr>
              <a:t>Assess impact of promotions, seasonality, and pricing on sales.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2698495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B6D88-E71D-377D-864A-357F89340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rgbClr val="030303"/>
                </a:solidFill>
                <a:ea typeface="DM Sans Semi Bold" pitchFamily="34" charset="-122"/>
                <a:cs typeface="DM Sans Semi Bold" pitchFamily="34" charset="-120"/>
              </a:rPr>
              <a:t>Data Source</a:t>
            </a:r>
            <a:endParaRPr lang="en-IN" sz="3200" b="1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FCBC4EC7-8AA1-DE53-AD7B-0A8DBD4AB09D}"/>
              </a:ext>
            </a:extLst>
          </p:cNvPr>
          <p:cNvSpPr/>
          <p:nvPr/>
        </p:nvSpPr>
        <p:spPr>
          <a:xfrm>
            <a:off x="793790" y="8499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EE159B91-4720-1D2D-C151-E7D07135E3FC}"/>
              </a:ext>
            </a:extLst>
          </p:cNvPr>
          <p:cNvSpPr/>
          <p:nvPr/>
        </p:nvSpPr>
        <p:spPr>
          <a:xfrm>
            <a:off x="1251858" y="2179929"/>
            <a:ext cx="49843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Kaggle: Walmart Recruiting – Store Sales  Forecasting</a:t>
            </a:r>
            <a:endParaRPr lang="en-US" sz="17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2EE6545F-0CBC-2A1B-1E2D-65B75A8C159F}"/>
              </a:ext>
            </a:extLst>
          </p:cNvPr>
          <p:cNvSpPr/>
          <p:nvPr/>
        </p:nvSpPr>
        <p:spPr>
          <a:xfrm>
            <a:off x="1251858" y="3237749"/>
            <a:ext cx="4844142" cy="217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Final dataset: 421,570 rows × 17 features.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Target: Weekly sales (Dollar).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Includes sales, markdowns, store metadata, calendar, and external indicators.</a:t>
            </a:r>
            <a:endParaRPr lang="en-US" sz="1750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0CEF3663-42C5-25B5-F782-70045F8FC61C}"/>
              </a:ext>
            </a:extLst>
          </p:cNvPr>
          <p:cNvSpPr/>
          <p:nvPr/>
        </p:nvSpPr>
        <p:spPr>
          <a:xfrm>
            <a:off x="1251858" y="5415297"/>
            <a:ext cx="420516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u="sng" dirty="0">
                <a:solidFill>
                  <a:schemeClr val="bg2">
                    <a:lumMod val="90000"/>
                  </a:schemeClr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Dataset Link</a:t>
            </a:r>
            <a:endParaRPr lang="en-US" sz="1750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8" name="Image 0" descr="preencoded.png">
            <a:extLst>
              <a:ext uri="{FF2B5EF4-FFF2-40B4-BE49-F238E27FC236}">
                <a16:creationId xmlns:a16="http://schemas.microsoft.com/office/drawing/2014/main" id="{236E7C0A-4E40-C576-6323-663D8DD09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3293" y="0"/>
            <a:ext cx="5578707" cy="632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9283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6474C-744D-31A1-B4E2-DCED65795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889D4-376D-02A4-BC7C-6F35B813B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9951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IN" b="1" dirty="0"/>
              <a:t> </a:t>
            </a:r>
            <a:r>
              <a:rPr lang="en-US" sz="3200" b="1" dirty="0">
                <a:solidFill>
                  <a:srgbClr val="030303"/>
                </a:solidFill>
                <a:ea typeface="DM Sans Semi Bold" pitchFamily="34" charset="-122"/>
                <a:cs typeface="DM Sans Semi Bold" pitchFamily="34" charset="-120"/>
              </a:rPr>
              <a:t>Data Cleaning &amp; Wrangling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AFE7352-0F20-F995-0697-06A3E2B73CF9}"/>
              </a:ext>
            </a:extLst>
          </p:cNvPr>
          <p:cNvSpPr/>
          <p:nvPr/>
        </p:nvSpPr>
        <p:spPr>
          <a:xfrm>
            <a:off x="1183901" y="2031103"/>
            <a:ext cx="5408923" cy="465678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tx1"/>
                </a:solidFill>
              </a:rPr>
              <a:t>Key Steps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ACF1B7-451C-FCB9-3AB7-DC68CE42F353}"/>
              </a:ext>
            </a:extLst>
          </p:cNvPr>
          <p:cNvSpPr/>
          <p:nvPr/>
        </p:nvSpPr>
        <p:spPr>
          <a:xfrm>
            <a:off x="7777577" y="2016314"/>
            <a:ext cx="2807854" cy="480467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IN" sz="2400" b="1" dirty="0">
                <a:solidFill>
                  <a:schemeClr val="tx1"/>
                </a:solidFill>
              </a:rPr>
              <a:t>Outcome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7893C1-5C66-E763-544D-48B39F3776A2}"/>
              </a:ext>
            </a:extLst>
          </p:cNvPr>
          <p:cNvSpPr txBox="1"/>
          <p:nvPr/>
        </p:nvSpPr>
        <p:spPr>
          <a:xfrm>
            <a:off x="1183901" y="2790525"/>
            <a:ext cx="5408923" cy="2169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ea typeface="Inter Medium" pitchFamily="34" charset="-122"/>
                <a:cs typeface="Inter Medium" pitchFamily="34" charset="-120"/>
              </a:rPr>
              <a:t>Raw datasets were merged using left join</a:t>
            </a:r>
          </a:p>
          <a:p>
            <a:pPr marL="285750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ea typeface="Inter Medium" pitchFamily="34" charset="-122"/>
                <a:cs typeface="Inter Medium" pitchFamily="34" charset="-120"/>
              </a:rPr>
              <a:t>column names standardized, and dates converted.</a:t>
            </a:r>
          </a:p>
          <a:p>
            <a:pPr marL="285750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missing or duplicate records observed</a:t>
            </a:r>
          </a:p>
          <a:p>
            <a:pPr marL="285750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ea typeface="Inter Medium" pitchFamily="34" charset="-122"/>
                <a:cs typeface="Inter Medium" pitchFamily="34" charset="-120"/>
              </a:rPr>
              <a:t>Missing markdown values were imputed with zero</a:t>
            </a:r>
            <a:endParaRPr lang="en-IN" dirty="0"/>
          </a:p>
          <a:p>
            <a:pPr marL="285750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ea typeface="Inter Medium" pitchFamily="34" charset="-122"/>
                <a:cs typeface="Inter Medium" pitchFamily="34" charset="-120"/>
              </a:rPr>
              <a:t>duplicate holiday columns resolved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13594B-E24A-C69A-29F1-E25B580B20AA}"/>
              </a:ext>
            </a:extLst>
          </p:cNvPr>
          <p:cNvSpPr txBox="1"/>
          <p:nvPr/>
        </p:nvSpPr>
        <p:spPr>
          <a:xfrm>
            <a:off x="7777577" y="3277175"/>
            <a:ext cx="28078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Clean and reliable input for EDA and modelling</a:t>
            </a:r>
          </a:p>
        </p:txBody>
      </p:sp>
    </p:spTree>
    <p:extLst>
      <p:ext uri="{BB962C8B-B14F-4D97-AF65-F5344CB8AC3E}">
        <p14:creationId xmlns:p14="http://schemas.microsoft.com/office/powerpoint/2010/main" val="3161141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BB36C-8C25-6936-ECE8-D0B2943A9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/>
              <a:t>EDA Findings</a:t>
            </a:r>
            <a:endParaRPr lang="en-IN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573BBD-2921-F6A3-F49C-C25776EC7621}"/>
              </a:ext>
            </a:extLst>
          </p:cNvPr>
          <p:cNvSpPr/>
          <p:nvPr/>
        </p:nvSpPr>
        <p:spPr>
          <a:xfrm>
            <a:off x="1097280" y="1935939"/>
            <a:ext cx="4160520" cy="788784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tx1"/>
                </a:solidFill>
              </a:rPr>
              <a:t>Correlation of numerical features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92F8E9-3CFF-E185-06AB-4C955860BDD9}"/>
              </a:ext>
            </a:extLst>
          </p:cNvPr>
          <p:cNvSpPr/>
          <p:nvPr/>
        </p:nvSpPr>
        <p:spPr>
          <a:xfrm>
            <a:off x="5512953" y="1935939"/>
            <a:ext cx="2519681" cy="788784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tx1"/>
                </a:solidFill>
              </a:rPr>
              <a:t>Target variable box plot without outliers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01F90D-7510-8E62-929C-C04201770F45}"/>
              </a:ext>
            </a:extLst>
          </p:cNvPr>
          <p:cNvSpPr/>
          <p:nvPr/>
        </p:nvSpPr>
        <p:spPr>
          <a:xfrm>
            <a:off x="8287788" y="1935939"/>
            <a:ext cx="3005052" cy="788784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>
                <a:solidFill>
                  <a:schemeClr val="tx1"/>
                </a:solidFill>
              </a:rPr>
              <a:t>Target variable box plot with outliers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ED5DB4-1B7E-2A58-81C0-0CBE74EC9B93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897" y="3154680"/>
            <a:ext cx="2519680" cy="16367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7DF56C6-2529-6918-281B-B081A125BD45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0474" y="3154680"/>
            <a:ext cx="2519680" cy="16367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9057076-63C8-F659-ABB8-FC9F3D2A3F71}"/>
              </a:ext>
            </a:extLst>
          </p:cNvPr>
          <p:cNvSpPr txBox="1"/>
          <p:nvPr/>
        </p:nvSpPr>
        <p:spPr>
          <a:xfrm>
            <a:off x="1051560" y="2923302"/>
            <a:ext cx="42062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Store size moderately impacts weekly sales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Markdown variables are highly correlated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Macroeconomic indicators show limited influence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Promotional features exhibit multicollinearity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1415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B0953C-42BA-769E-8998-960BECDD7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7CC18-DDE6-7327-F83F-50701F6ED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ts val="5550"/>
              </a:lnSpc>
            </a:pPr>
            <a:r>
              <a:rPr lang="en-US" sz="3200" b="1" dirty="0">
                <a:solidFill>
                  <a:srgbClr val="030303"/>
                </a:solidFill>
                <a:ea typeface="DM Sans Semi Bold" pitchFamily="34" charset="-122"/>
                <a:cs typeface="DM Sans Semi Bold" pitchFamily="34" charset="-120"/>
              </a:rPr>
              <a:t>Sales Variability &amp; Influencers</a:t>
            </a:r>
            <a:endParaRPr lang="en-US" sz="32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A78296-D138-D210-5F20-F69B0BB7F240}"/>
              </a:ext>
            </a:extLst>
          </p:cNvPr>
          <p:cNvSpPr/>
          <p:nvPr/>
        </p:nvSpPr>
        <p:spPr>
          <a:xfrm>
            <a:off x="1097279" y="2050473"/>
            <a:ext cx="4572001" cy="572654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750"/>
              </a:lnSpc>
            </a:pPr>
            <a:r>
              <a:rPr lang="en-US" sz="2000" b="1" dirty="0">
                <a:solidFill>
                  <a:srgbClr val="030303"/>
                </a:solidFill>
                <a:ea typeface="DM Sans Semi Bold" pitchFamily="34" charset="-122"/>
                <a:cs typeface="DM Sans Semi Bold" pitchFamily="34" charset="-120"/>
              </a:rPr>
              <a:t>Categorical &amp; Group Analysis</a:t>
            </a:r>
            <a:endParaRPr lang="en-US" sz="20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A1C5F9-9066-685E-E30F-0BF8A4AAF894}"/>
              </a:ext>
            </a:extLst>
          </p:cNvPr>
          <p:cNvSpPr/>
          <p:nvPr/>
        </p:nvSpPr>
        <p:spPr>
          <a:xfrm>
            <a:off x="1097280" y="2720110"/>
            <a:ext cx="4572000" cy="2908496"/>
          </a:xfrm>
          <a:prstGeom prst="rect">
            <a:avLst/>
          </a:prstGeom>
          <a:noFill/>
          <a:ln>
            <a:solidFill>
              <a:srgbClr val="629DD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025DA6-50ED-4F63-F137-12C6E198C625}"/>
              </a:ext>
            </a:extLst>
          </p:cNvPr>
          <p:cNvSpPr/>
          <p:nvPr/>
        </p:nvSpPr>
        <p:spPr>
          <a:xfrm>
            <a:off x="6755847" y="2044897"/>
            <a:ext cx="4399833" cy="572654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2750"/>
              </a:lnSpc>
            </a:pPr>
            <a:r>
              <a:rPr lang="en-US" sz="2000" b="1" dirty="0">
                <a:solidFill>
                  <a:srgbClr val="030303"/>
                </a:solidFill>
              </a:rPr>
              <a:t>Visualization</a:t>
            </a:r>
            <a:r>
              <a:rPr lang="en-US" sz="2000" b="1" dirty="0">
                <a:solidFill>
                  <a:srgbClr val="030303"/>
                </a:solidFill>
                <a:latin typeface="DM Sans Semi Bold" pitchFamily="34" charset="0"/>
              </a:rPr>
              <a:t> of sales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3145A37-9ECB-B2AC-90CD-D2B09FF746D3}"/>
              </a:ext>
            </a:extLst>
          </p:cNvPr>
          <p:cNvSpPr/>
          <p:nvPr/>
        </p:nvSpPr>
        <p:spPr>
          <a:xfrm>
            <a:off x="6755846" y="2720110"/>
            <a:ext cx="4399834" cy="2908496"/>
          </a:xfrm>
          <a:prstGeom prst="rect">
            <a:avLst/>
          </a:prstGeom>
          <a:noFill/>
          <a:ln>
            <a:solidFill>
              <a:srgbClr val="629DD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044BBE-ACBC-CB7E-484B-105CB9AF4087}"/>
              </a:ext>
            </a:extLst>
          </p:cNvPr>
          <p:cNvSpPr txBox="1"/>
          <p:nvPr/>
        </p:nvSpPr>
        <p:spPr>
          <a:xfrm>
            <a:off x="1052552" y="2824818"/>
            <a:ext cx="4572000" cy="25423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Analyzed average weekly sales across store types, revealing meaningful differences in sales performance</a:t>
            </a:r>
          </a:p>
          <a:p>
            <a:pPr marL="285750" lvl="0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Compared holiday vs non-holiday weeks by store type, showing that holiday impact varies across store categories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31D9A0-302D-7FC9-6A71-EBEF49898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6358" y="2771921"/>
            <a:ext cx="4068296" cy="279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88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6B049-F340-E8FF-40F3-ED6AC5BD3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ea typeface="DM Sans Semi Bold" pitchFamily="34" charset="-122"/>
                <a:cs typeface="DM Sans Semi Bold" pitchFamily="34" charset="-120"/>
              </a:rPr>
              <a:t>Preprocessing &amp; Modeling</a:t>
            </a:r>
            <a:endParaRPr lang="en-IN" sz="3200" b="1" dirty="0">
              <a:solidFill>
                <a:schemeClr val="tx1"/>
              </a:solidFill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0248CB3F-B368-7CA1-3372-2C0045399645}"/>
              </a:ext>
            </a:extLst>
          </p:cNvPr>
          <p:cNvSpPr/>
          <p:nvPr/>
        </p:nvSpPr>
        <p:spPr>
          <a:xfrm>
            <a:off x="762346" y="1986718"/>
            <a:ext cx="22681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Text 3">
            <a:extLst>
              <a:ext uri="{FF2B5EF4-FFF2-40B4-BE49-F238E27FC236}">
                <a16:creationId xmlns:a16="http://schemas.microsoft.com/office/drawing/2014/main" id="{FE855989-DC07-2716-023B-00B18C655A84}"/>
              </a:ext>
            </a:extLst>
          </p:cNvPr>
          <p:cNvSpPr/>
          <p:nvPr/>
        </p:nvSpPr>
        <p:spPr>
          <a:xfrm>
            <a:off x="1196772" y="1951297"/>
            <a:ext cx="2835235" cy="354330"/>
          </a:xfrm>
          <a:prstGeom prst="rect">
            <a:avLst/>
          </a:prstGeom>
          <a:solidFill>
            <a:schemeClr val="bg2"/>
          </a:solidFill>
          <a:ln/>
        </p:spPr>
        <p:txBody>
          <a:bodyPr wrap="none" lIns="0" tIns="0" rIns="0" bIns="0" rtlCol="0" anchor="ctr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ea typeface="DM Sans Semi Bold" pitchFamily="34" charset="-122"/>
                <a:cs typeface="DM Sans Semi Bold" pitchFamily="34" charset="-120"/>
              </a:rPr>
              <a:t> Data Preprocessing</a:t>
            </a:r>
            <a:endParaRPr lang="en-US" sz="2200" b="1" dirty="0"/>
          </a:p>
        </p:txBody>
      </p:sp>
      <p:sp>
        <p:nvSpPr>
          <p:cNvPr id="5" name="Text 4">
            <a:extLst>
              <a:ext uri="{FF2B5EF4-FFF2-40B4-BE49-F238E27FC236}">
                <a16:creationId xmlns:a16="http://schemas.microsoft.com/office/drawing/2014/main" id="{91949FF7-79D5-4405-61E6-8DDC9BE4D575}"/>
              </a:ext>
            </a:extLst>
          </p:cNvPr>
          <p:cNvSpPr/>
          <p:nvPr/>
        </p:nvSpPr>
        <p:spPr>
          <a:xfrm>
            <a:off x="1097280" y="2384833"/>
            <a:ext cx="541185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ea typeface="Inter Medium" pitchFamily="34" charset="-122"/>
                <a:cs typeface="Inter Medium" pitchFamily="34" charset="-120"/>
              </a:rPr>
              <a:t>Loaded, inspected, and chronologically sorted data.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ea typeface="Inter Medium" pitchFamily="34" charset="-122"/>
                <a:cs typeface="Inter Medium" pitchFamily="34" charset="-120"/>
              </a:rPr>
              <a:t>Weekly sales outliers capped at 1st and 99th percentiles to preserve temporal structure.</a:t>
            </a:r>
            <a:endParaRPr lang="en-US" sz="1750" dirty="0"/>
          </a:p>
        </p:txBody>
      </p:sp>
      <p:sp>
        <p:nvSpPr>
          <p:cNvPr id="6" name="Text 5">
            <a:extLst>
              <a:ext uri="{FF2B5EF4-FFF2-40B4-BE49-F238E27FC236}">
                <a16:creationId xmlns:a16="http://schemas.microsoft.com/office/drawing/2014/main" id="{469E7285-3E4A-29E4-6FB1-BCAA2C3E56BE}"/>
              </a:ext>
            </a:extLst>
          </p:cNvPr>
          <p:cNvSpPr/>
          <p:nvPr/>
        </p:nvSpPr>
        <p:spPr>
          <a:xfrm>
            <a:off x="6847010" y="1925990"/>
            <a:ext cx="22681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7" name="Text 7">
            <a:extLst>
              <a:ext uri="{FF2B5EF4-FFF2-40B4-BE49-F238E27FC236}">
                <a16:creationId xmlns:a16="http://schemas.microsoft.com/office/drawing/2014/main" id="{4538D0D5-0319-448B-5AB4-C1DCF89B3743}"/>
              </a:ext>
            </a:extLst>
          </p:cNvPr>
          <p:cNvSpPr/>
          <p:nvPr/>
        </p:nvSpPr>
        <p:spPr>
          <a:xfrm>
            <a:off x="7265742" y="1964698"/>
            <a:ext cx="2835235" cy="354330"/>
          </a:xfrm>
          <a:prstGeom prst="rect">
            <a:avLst/>
          </a:prstGeom>
          <a:solidFill>
            <a:schemeClr val="bg2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ea typeface="DM Sans Semi Bold" pitchFamily="34" charset="-122"/>
                <a:cs typeface="DM Sans Semi Bold" pitchFamily="34" charset="-120"/>
              </a:rPr>
              <a:t> Feature Engineering</a:t>
            </a:r>
            <a:endParaRPr lang="en-US" sz="2200" b="1" dirty="0"/>
          </a:p>
        </p:txBody>
      </p:sp>
      <p:sp>
        <p:nvSpPr>
          <p:cNvPr id="8" name="Text 8">
            <a:extLst>
              <a:ext uri="{FF2B5EF4-FFF2-40B4-BE49-F238E27FC236}">
                <a16:creationId xmlns:a16="http://schemas.microsoft.com/office/drawing/2014/main" id="{BBFAFEA0-7339-0586-6CC4-97902FC3457D}"/>
              </a:ext>
            </a:extLst>
          </p:cNvPr>
          <p:cNvSpPr/>
          <p:nvPr/>
        </p:nvSpPr>
        <p:spPr>
          <a:xfrm>
            <a:off x="6960418" y="2384833"/>
            <a:ext cx="510051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750" dirty="0">
                <a:ea typeface="Inter Medium" pitchFamily="34" charset="-122"/>
                <a:cs typeface="Inter Medium" pitchFamily="34" charset="-120"/>
              </a:rPr>
              <a:t>Derived calendar features, normalized sales by square foot, created promotion indicators, and bucketed fuel prices.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750" dirty="0">
                <a:ea typeface="Inter Medium" pitchFamily="34" charset="-122"/>
                <a:cs typeface="Inter Medium" pitchFamily="34" charset="-120"/>
              </a:rPr>
              <a:t>Dataset shape: (421570, 24).</a:t>
            </a:r>
            <a:endParaRPr lang="en-US" sz="1750" dirty="0"/>
          </a:p>
        </p:txBody>
      </p:sp>
      <p:sp>
        <p:nvSpPr>
          <p:cNvPr id="9" name="Text 9">
            <a:extLst>
              <a:ext uri="{FF2B5EF4-FFF2-40B4-BE49-F238E27FC236}">
                <a16:creationId xmlns:a16="http://schemas.microsoft.com/office/drawing/2014/main" id="{BFD2A2F8-0AD0-17DC-C2F9-32A60A924DC3}"/>
              </a:ext>
            </a:extLst>
          </p:cNvPr>
          <p:cNvSpPr/>
          <p:nvPr/>
        </p:nvSpPr>
        <p:spPr>
          <a:xfrm>
            <a:off x="762345" y="3705059"/>
            <a:ext cx="22681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0" name="Text 11">
            <a:extLst>
              <a:ext uri="{FF2B5EF4-FFF2-40B4-BE49-F238E27FC236}">
                <a16:creationId xmlns:a16="http://schemas.microsoft.com/office/drawing/2014/main" id="{2EA47782-48C6-3296-CA56-508B1CBD3CB3}"/>
              </a:ext>
            </a:extLst>
          </p:cNvPr>
          <p:cNvSpPr/>
          <p:nvPr/>
        </p:nvSpPr>
        <p:spPr>
          <a:xfrm>
            <a:off x="1196772" y="3722799"/>
            <a:ext cx="2835235" cy="354330"/>
          </a:xfrm>
          <a:prstGeom prst="rect">
            <a:avLst/>
          </a:prstGeom>
          <a:solidFill>
            <a:schemeClr val="bg2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ea typeface="DM Sans Semi Bold" pitchFamily="34" charset="-122"/>
                <a:cs typeface="DM Sans Semi Bold" pitchFamily="34" charset="-120"/>
              </a:rPr>
              <a:t> Encoding &amp; Baseline</a:t>
            </a:r>
            <a:endParaRPr lang="en-US" sz="2200" b="1" dirty="0"/>
          </a:p>
        </p:txBody>
      </p:sp>
      <p:sp>
        <p:nvSpPr>
          <p:cNvPr id="11" name="Text 12">
            <a:extLst>
              <a:ext uri="{FF2B5EF4-FFF2-40B4-BE49-F238E27FC236}">
                <a16:creationId xmlns:a16="http://schemas.microsoft.com/office/drawing/2014/main" id="{A7E61B26-7728-272A-7463-BD814B3E5C1E}"/>
              </a:ext>
            </a:extLst>
          </p:cNvPr>
          <p:cNvSpPr/>
          <p:nvPr/>
        </p:nvSpPr>
        <p:spPr>
          <a:xfrm>
            <a:off x="1097280" y="4326388"/>
            <a:ext cx="5976545" cy="17296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Categorical variables encoded using one-hot and target encoding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Numerical variables scaled for linear models and passed without scaling for tree-based models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/>
              <a:t>Dummy Regressor used to establish a baseline performance</a:t>
            </a:r>
          </a:p>
        </p:txBody>
      </p:sp>
      <p:sp>
        <p:nvSpPr>
          <p:cNvPr id="12" name="Text 13">
            <a:extLst>
              <a:ext uri="{FF2B5EF4-FFF2-40B4-BE49-F238E27FC236}">
                <a16:creationId xmlns:a16="http://schemas.microsoft.com/office/drawing/2014/main" id="{8B7034D1-07E4-CB01-3108-D6905F6F238B}"/>
              </a:ext>
            </a:extLst>
          </p:cNvPr>
          <p:cNvSpPr/>
          <p:nvPr/>
        </p:nvSpPr>
        <p:spPr>
          <a:xfrm>
            <a:off x="6974919" y="3808269"/>
            <a:ext cx="22681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DM Sans Light" pitchFamily="34" charset="0"/>
                <a:ea typeface="DM Sans Light" pitchFamily="34" charset="-122"/>
                <a:cs typeface="DM San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3" name="Text 15">
            <a:extLst>
              <a:ext uri="{FF2B5EF4-FFF2-40B4-BE49-F238E27FC236}">
                <a16:creationId xmlns:a16="http://schemas.microsoft.com/office/drawing/2014/main" id="{C745B958-ED06-7E36-08FE-AF1D1F0FDDCA}"/>
              </a:ext>
            </a:extLst>
          </p:cNvPr>
          <p:cNvSpPr/>
          <p:nvPr/>
        </p:nvSpPr>
        <p:spPr>
          <a:xfrm>
            <a:off x="7364540" y="3772848"/>
            <a:ext cx="3024426" cy="354330"/>
          </a:xfrm>
          <a:prstGeom prst="rect">
            <a:avLst/>
          </a:prstGeom>
          <a:solidFill>
            <a:schemeClr val="bg2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ea typeface="DM Sans Semi Bold" pitchFamily="34" charset="-122"/>
                <a:cs typeface="DM Sans Semi Bold" pitchFamily="34" charset="-120"/>
              </a:rPr>
              <a:t> Modeling &amp; Evaluation</a:t>
            </a:r>
            <a:endParaRPr lang="en-US" sz="2200" b="1" dirty="0"/>
          </a:p>
        </p:txBody>
      </p:sp>
      <p:sp>
        <p:nvSpPr>
          <p:cNvPr id="14" name="Text 16">
            <a:extLst>
              <a:ext uri="{FF2B5EF4-FFF2-40B4-BE49-F238E27FC236}">
                <a16:creationId xmlns:a16="http://schemas.microsoft.com/office/drawing/2014/main" id="{223CA8B4-E301-7D72-288B-7F84C4264BBF}"/>
              </a:ext>
            </a:extLst>
          </p:cNvPr>
          <p:cNvSpPr/>
          <p:nvPr/>
        </p:nvSpPr>
        <p:spPr>
          <a:xfrm>
            <a:off x="7091482" y="4326388"/>
            <a:ext cx="5100518" cy="1544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ea typeface="Inter Medium" pitchFamily="34" charset="-122"/>
                <a:cs typeface="Inter Medium" pitchFamily="34" charset="-120"/>
              </a:rPr>
              <a:t>TimeSeriesSplit cross-validation used. 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ea typeface="Inter Medium" pitchFamily="34" charset="-122"/>
                <a:cs typeface="Inter Medium" pitchFamily="34" charset="-120"/>
              </a:rPr>
              <a:t>Linear, Ridge, Random Forest, and XGBoost models trained. </a:t>
            </a:r>
          </a:p>
          <a:p>
            <a:pPr marL="285750" indent="-285750" algn="l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750" dirty="0">
                <a:ea typeface="Inter Medium" pitchFamily="34" charset="-122"/>
                <a:cs typeface="Inter Medium" pitchFamily="34" charset="-120"/>
              </a:rPr>
              <a:t>RMSE was primary metric.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4100594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9794C-9249-8704-E7C5-124DA56AE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>
                <a:solidFill>
                  <a:schemeClr val="tx1"/>
                </a:solidFill>
              </a:rPr>
              <a:t>Model Performance Comparison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02044F-ED21-1B02-134D-9F6D507ECCA7}"/>
              </a:ext>
            </a:extLst>
          </p:cNvPr>
          <p:cNvSpPr/>
          <p:nvPr/>
        </p:nvSpPr>
        <p:spPr>
          <a:xfrm>
            <a:off x="1097280" y="2050473"/>
            <a:ext cx="3216102" cy="572654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tx1"/>
                </a:solidFill>
              </a:rPr>
              <a:t>R2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6D4DCC9-EA5E-2064-7DFE-1D95572328E4}"/>
              </a:ext>
            </a:extLst>
          </p:cNvPr>
          <p:cNvSpPr/>
          <p:nvPr/>
        </p:nvSpPr>
        <p:spPr>
          <a:xfrm>
            <a:off x="1097280" y="2720110"/>
            <a:ext cx="3216102" cy="2830298"/>
          </a:xfrm>
          <a:prstGeom prst="rect">
            <a:avLst/>
          </a:prstGeom>
          <a:noFill/>
          <a:ln>
            <a:solidFill>
              <a:srgbClr val="629DD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6E622D-89FA-B9D4-3D0C-1B0A0DE2BE46}"/>
              </a:ext>
            </a:extLst>
          </p:cNvPr>
          <p:cNvSpPr/>
          <p:nvPr/>
        </p:nvSpPr>
        <p:spPr>
          <a:xfrm>
            <a:off x="8578365" y="2050473"/>
            <a:ext cx="3216102" cy="572654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tx1"/>
                </a:solidFill>
              </a:rPr>
              <a:t>RMSE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9D8A5C-4017-4551-482C-61041F8E7B59}"/>
              </a:ext>
            </a:extLst>
          </p:cNvPr>
          <p:cNvSpPr/>
          <p:nvPr/>
        </p:nvSpPr>
        <p:spPr>
          <a:xfrm>
            <a:off x="8578365" y="2720110"/>
            <a:ext cx="3216102" cy="2830298"/>
          </a:xfrm>
          <a:prstGeom prst="rect">
            <a:avLst/>
          </a:prstGeom>
          <a:noFill/>
          <a:ln>
            <a:solidFill>
              <a:srgbClr val="629DD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1ABAF5-DEC3-4E88-C66C-369DD66BCE38}"/>
              </a:ext>
            </a:extLst>
          </p:cNvPr>
          <p:cNvSpPr/>
          <p:nvPr/>
        </p:nvSpPr>
        <p:spPr>
          <a:xfrm>
            <a:off x="4510578" y="2050473"/>
            <a:ext cx="3865326" cy="572654"/>
          </a:xfrm>
          <a:prstGeom prst="rect">
            <a:avLst/>
          </a:prstGeom>
          <a:solidFill>
            <a:srgbClr val="629D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solidFill>
                  <a:schemeClr val="tx1"/>
                </a:solidFill>
              </a:rPr>
              <a:t>Tran/Test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15804C-870A-DF89-5053-446ACD0D6B41}"/>
              </a:ext>
            </a:extLst>
          </p:cNvPr>
          <p:cNvSpPr/>
          <p:nvPr/>
        </p:nvSpPr>
        <p:spPr>
          <a:xfrm>
            <a:off x="4527564" y="2720110"/>
            <a:ext cx="3848340" cy="2830298"/>
          </a:xfrm>
          <a:prstGeom prst="rect">
            <a:avLst/>
          </a:prstGeom>
          <a:noFill/>
          <a:ln>
            <a:solidFill>
              <a:srgbClr val="629DD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B41B1A-FF02-1A60-A87F-377F6EF41F7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987" y="2846865"/>
            <a:ext cx="3078395" cy="21643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741189-0F56-51B3-0B04-43CBE3155B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590" y="2838352"/>
            <a:ext cx="3120242" cy="21728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CB7F92C-E7F2-6649-92E2-CC3CD0BCC3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382" y="2838353"/>
            <a:ext cx="3779144" cy="25291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7D9585-B7CA-EEFD-498B-30663E0BBFFB}"/>
              </a:ext>
            </a:extLst>
          </p:cNvPr>
          <p:cNvSpPr txBox="1"/>
          <p:nvPr/>
        </p:nvSpPr>
        <p:spPr>
          <a:xfrm>
            <a:off x="1097280" y="5815584"/>
            <a:ext cx="10613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Tuned XGBoost provides the most accurate and stable forecasts, making it the final selected model.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96612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428</TotalTime>
  <Words>509</Words>
  <Application>Microsoft Office PowerPoint</Application>
  <PresentationFormat>Widescreen</PresentationFormat>
  <Paragraphs>85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DM Sans Light</vt:lpstr>
      <vt:lpstr>DM Sans Semi Bold</vt:lpstr>
      <vt:lpstr>Inter Medium</vt:lpstr>
      <vt:lpstr>Retrospect</vt:lpstr>
      <vt:lpstr>Walmart Retail Demand Forecasting</vt:lpstr>
      <vt:lpstr>The Forecasting Challenge</vt:lpstr>
      <vt:lpstr>Intended Users &amp; Benefits</vt:lpstr>
      <vt:lpstr>Data Source</vt:lpstr>
      <vt:lpstr> Data Cleaning &amp; Wrangling</vt:lpstr>
      <vt:lpstr>EDA Findings</vt:lpstr>
      <vt:lpstr>Sales Variability &amp; Influencers</vt:lpstr>
      <vt:lpstr>Preprocessing &amp; Modeling</vt:lpstr>
      <vt:lpstr>Model Performance Comparison</vt:lpstr>
      <vt:lpstr>Model Performance &amp;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Puja Patidar</dc:creator>
  <cp:lastModifiedBy>Puja Patidar</cp:lastModifiedBy>
  <cp:revision>37</cp:revision>
  <dcterms:created xsi:type="dcterms:W3CDTF">2026-01-12T22:24:19Z</dcterms:created>
  <dcterms:modified xsi:type="dcterms:W3CDTF">2026-02-10T23:13:43Z</dcterms:modified>
</cp:coreProperties>
</file>

<file path=docProps/thumbnail.jpeg>
</file>